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sldIdLst>
    <p:sldId id="260" r:id="rId2"/>
    <p:sldId id="297" r:id="rId3"/>
    <p:sldId id="286" r:id="rId4"/>
    <p:sldId id="287" r:id="rId5"/>
    <p:sldId id="288" r:id="rId6"/>
    <p:sldId id="261" r:id="rId7"/>
    <p:sldId id="284" r:id="rId8"/>
    <p:sldId id="298" r:id="rId9"/>
    <p:sldId id="299" r:id="rId10"/>
    <p:sldId id="300" r:id="rId11"/>
    <p:sldId id="301" r:id="rId12"/>
    <p:sldId id="290" r:id="rId13"/>
    <p:sldId id="289" r:id="rId14"/>
    <p:sldId id="302" r:id="rId15"/>
    <p:sldId id="292" r:id="rId16"/>
    <p:sldId id="293" r:id="rId17"/>
    <p:sldId id="266" r:id="rId18"/>
    <p:sldId id="295" r:id="rId19"/>
    <p:sldId id="303" r:id="rId20"/>
    <p:sldId id="304" r:id="rId21"/>
    <p:sldId id="305" r:id="rId22"/>
    <p:sldId id="306" r:id="rId23"/>
    <p:sldId id="307" r:id="rId24"/>
    <p:sldId id="308" r:id="rId25"/>
    <p:sldId id="310" r:id="rId26"/>
    <p:sldId id="296" r:id="rId27"/>
    <p:sldId id="309" r:id="rId28"/>
    <p:sldId id="27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6C27D-ABEE-4666-8336-D890D33FC24B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D677-C46E-4688-8981-69DA7EFD2E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6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CB20-A22A-4865-9F6A-B441A6463D45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2C-F6D1-49F0-82FD-974C9E22CEA8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5B6B-9B83-45FF-930A-360F529A0C82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8741-FB7E-42E6-82ED-9E032327C9D6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5E7F-223D-455D-B245-3CFFC590727E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E287-CD85-40FB-99C7-2681820C81C2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1264-6418-416C-BDE0-DA746963B06C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CF65-EAB2-4984-B635-55ACA43D8676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485A-0212-4DF1-9337-276A92F07C9B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75A-48A4-45D8-8EEC-61E42427C93D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CB0-E7BC-4B00-B584-A0452D741D9B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94221-FF29-4109-BFDA-6C5A109B313B}" type="datetime1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9B98C-791A-4E27-9A3C-27E67FCB6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052" y="2276872"/>
            <a:ext cx="8305800" cy="216024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3600" b="1" kern="1800" dirty="0" smtClean="0">
                <a:solidFill>
                  <a:srgbClr val="002060"/>
                </a:solidFill>
                <a:latin typeface="Times New Roman"/>
              </a:rPr>
              <a:t>Рекомендации по идентификации отдельных видов продукции кодами ОКПД2</a:t>
            </a:r>
            <a:endParaRPr lang="ru-RU" sz="3600" i="1" dirty="0"/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866092" y="76470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Территориальный орган Федеральной </a:t>
            </a:r>
            <a:r>
              <a:rPr lang="ru-RU" b="1" dirty="0" smtClean="0"/>
              <a:t>службы государственной статистики по Республике </a:t>
            </a:r>
            <a:r>
              <a:rPr lang="ru-RU" b="1" dirty="0"/>
              <a:t>Саха (Якутия</a:t>
            </a:r>
            <a:r>
              <a:rPr lang="ru-RU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661248"/>
            <a:ext cx="8820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358246" cy="5577840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55007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объем добычи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(код ОКПД2 06.10.10.200)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включаются объёмы амбарной, шламовой нефти, собранной организациями из потерь при её добыче, транспортировке,  переработке  и  хранении.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объём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угля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добытого на шахтах и разрезах, осуществляющих его сортировку и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обогащение на оборудовании, находящемся на балансе этих организаций, не включаются пустая порода, отделённая от угля, и потери в процессе его обогащения. В случае если указанные организации получают в ходе обогащения концентрат, </a:t>
                      </a:r>
                      <a:r>
                        <a:rPr lang="ru-RU" sz="1500" b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промпродукт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отсев, шлам, то они должны отчитываться как за их выпуск, так и за добычу угля, из которого они получены (без потерь).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включается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объём добычи угля уголь, извлечённый из старых отвалов.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объём производства (добычи)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угля каменного и бурого обогащенного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 ОКПД2 05.10.20.002.АГ) включается угольная продукция, прошедшая полный цикл её обработки – от подготовки к обогащению (дробление, классификация, </a:t>
                      </a:r>
                      <a:r>
                        <a:rPr lang="ru-RU" sz="1500" b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грохочение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измельчение) до непосредственно обогащения.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объём добычи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газа нефтяного попутного (газа горючего природного нефтяных месторождений)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(код ОКПД2 06.20.10.120) не включается газ нефтяной попутный нефтяных месторождений, сожжённый на факельных установках.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lang="ru-RU" sz="15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в области добычи полезных ископаемых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 бурению, по монтажу, ремонту и демонтажу буровых вышек, связанные с добычей нефти и горючего природного газа, и др.)</a:t>
                      </a:r>
                      <a:r>
                        <a:rPr lang="en-US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учитываются </a:t>
                      </a:r>
                      <a:r>
                        <a:rPr lang="ru-RU" sz="1500" b="0" u="sng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годовом режиме</a:t>
                      </a:r>
                      <a:r>
                        <a:rPr lang="ru-RU" sz="1500" b="0" u="sng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составе группировки ОКПД2 09.10.1 </a:t>
                      </a:r>
                      <a:r>
                        <a:rPr lang="ru-RU" sz="15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«Услуги по обеспечению добычи нефти и природного газа» </a:t>
                      </a:r>
                      <a:r>
                        <a:rPr lang="ru-RU" sz="1500" b="0" u="sng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стоимостном выражении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5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1560" y="785794"/>
            <a:ext cx="7772400" cy="55472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мяса и мясной продукции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3"/>
          <a:ext cx="8358246" cy="3017520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500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 КРС (говядина</a:t>
                      </a:r>
                      <a:r>
                        <a:rPr lang="ru-RU" sz="1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телятина)</a:t>
                      </a:r>
                      <a:r>
                        <a:rPr lang="ru-RU" sz="1800" b="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свинина, конина, жеребятина, оленина </a:t>
                      </a: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парные, остывшие или охлажденные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Мясо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относится к промышленной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продукции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только в том случае, если оно получено от убоя скота на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специально оборудованных бойнях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(боенских площадках, пунктах (в том числе передвижных), оснащенных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соответ-ствующим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оборудованием для выполнения операций по убою и переработке скота, на которых осуществляется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предубойный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ветеринарный осмотр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экспертиза мяса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28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 КРС (говядина</a:t>
                      </a:r>
                      <a:r>
                        <a:rPr lang="ru-RU" sz="1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телятина)</a:t>
                      </a:r>
                      <a:r>
                        <a:rPr lang="ru-RU" sz="1800" b="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свинина, конина, жеребятина, оленина </a:t>
                      </a: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замороженные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52F56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358246" cy="5569463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8572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«Свинина соленая, в рассоле, копченая, сушеная (в том числе сублимационной сушки)»</a:t>
                      </a:r>
                      <a:r>
                        <a:rPr kumimoji="0" lang="ru-RU" sz="16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10.13.11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Отражаются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сырые мясные продукты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пригодные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употребления в пищу без предварительной обработки.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2889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«Мясо крупного рогатого скота соленое, в рассоле, копченое, сушеное (в том числе сублимационной сушки)» </a:t>
                      </a:r>
                      <a:r>
                        <a:rPr kumimoji="0" lang="ru-RU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10.13.12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52F56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2889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«Мясо и мясные пищевые субпродукты прочие, соленые, в рассоле, копченые, сушеные (в том числе сублимационной сушки) (кроме мяса свиней и крупного рогатого скота); мясо птицы сухое, мука тонкого и грубого помола из мяса и мясных субпродуктов, пригодная для употребления в пищу»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10.13.13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2889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«Продукты из мяса и мяса птицы»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(код ОКПД2  10.13.14.600)</a:t>
                      </a:r>
                      <a:endParaRPr lang="ru-RU" sz="16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Включаются: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зделия, приготовленные из различных частей туши животного и птицы,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непосредственного употребления в пищу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соленом, вареном, запеченном, копченом, копчено-вареном, копчено-запеченном, варено-запеченном, жареном, вяленом и прочих видах (буженина, грудинка, корейка, карбонат, рулет и т. п.).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428736"/>
          <a:ext cx="7929618" cy="3143272"/>
        </p:xfrm>
        <a:graphic>
          <a:graphicData uri="http://schemas.openxmlformats.org/drawingml/2006/table">
            <a:tbl>
              <a:tblPr/>
              <a:tblGrid>
                <a:gridCol w="3803054"/>
                <a:gridCol w="4126564"/>
              </a:tblGrid>
              <a:tr h="1714512"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«Полуфабрикаты мясные,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мясосодержащие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охлажденные,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замороженные»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ОКПД2 10.13.14.700)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Включаются: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мясные и мясорастительные котлеты, фрикадельки, тефтели, натуральные полуфабрикаты (порционные,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мелкокус-ковые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крупнокусковые), мясной фарш, шашлыки, суповые наборы и т.п.</a:t>
                      </a:r>
                    </a:p>
                  </a:txBody>
                  <a:tcPr marL="68580" marR="68580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428760">
                <a:tc v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включаются: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 пельменное, пельмени,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хинкали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вареники 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равиоли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различными начинками (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которые входят в состав макаронных изделий). </a:t>
                      </a:r>
                    </a:p>
                  </a:txBody>
                  <a:tcPr marL="68580" marR="68580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мясных полуфабрикатов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колбасных изделий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Пересчет производства консервов в условные банки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35824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489650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условную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банку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консервов, учитываемых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принимается банка массой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консервов, учитываемых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объёму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– банка ёмкостью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учитываются следующие виды продукции: фруктовые и ягодные маринады, томатные (сок, пюре, кетчуп, паста, соусы, томаты протёртые и напитки), фруктовые и ягодные соки натуральные, с сахаром, концентрированные, повидло, желе, пюре, приправы, соусы, пасты, плоды и ягоды протёртые или дроблёные с сахаром, варенье, джем, конфитюры, сиропы, фруктовые и ягодные смеси, напитки, коктейли,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подварки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экстракты. 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объёму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учитываются консервы: овощные (маринады, соки, в т.ч. из бахчевых культур, обеденные, заправочные, натуральные), мясные, мясорастительные, грибные, компоты.</a:t>
                      </a:r>
                    </a:p>
                    <a:p>
                      <a:pPr algn="just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Пересчет физических банок в условные осуществляется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формуле</a:t>
                      </a:r>
                    </a:p>
                    <a:p>
                      <a:pPr algn="just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Уб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=  -------  ,   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algn="just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где:	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Уб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- количество условных банок;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Мб	- масса (объём) нетто продукции в физической банке, г (мл);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С=400г	- масса условной банки;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С=353мл  	- объём условной банки.</a:t>
                      </a:r>
                    </a:p>
                    <a:p>
                      <a:pPr algn="just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Условной банкой для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рыбных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консервов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консервов из морепродуктов считается банка массой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1560" y="785794"/>
            <a:ext cx="7772400" cy="55472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молочной продукции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3740961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0715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Сырое молоко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относится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промышленной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продукции и учитывается в составе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сельскохозяйственной продукции.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4914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«Молоко, кроме сырого»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(код ОКПД2  10.51.11)</a:t>
                      </a: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Включается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итьевое пастеризованное,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ультрапастеризованное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топленое,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стери-лизованное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прочее молоко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являющееся продукцией промышленного 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произ-водства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99776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«Продукты переработки молока и побочные продукты прочие»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(код ОКПД2 </a:t>
                      </a: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10.51.56.400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составе данного кода включается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обрат жидкий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(или обезжиренное молоко).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509334"/>
              </p:ext>
            </p:extLst>
          </p:nvPr>
        </p:nvGraphicFramePr>
        <p:xfrm>
          <a:off x="428596" y="1214422"/>
          <a:ext cx="8358246" cy="3995786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2393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«Продукты кисломолочные (кроме творога и продуктов из творога)»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(код ОКПД2 10.51.51)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составе данного кода включаются виды продукции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суорат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быырпах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6095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«Кумыс»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код ОКПД2 10.51.52.160)</a:t>
                      </a: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Отражается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кумыс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99776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«Пасты масляные»</a:t>
                      </a: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(код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ОКПД2 10.51.30.200) 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составе данного кода включается вид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продукции 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чохоон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99776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«Сливки»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 ОКПД2  10.51.12)</a:t>
                      </a: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составе данного кода рекомендуется</a:t>
                      </a:r>
                      <a:r>
                        <a:rPr lang="ru-RU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также отражать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«замороженный </a:t>
                      </a:r>
                      <a:r>
                        <a:rPr lang="ru-RU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керчях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097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хлебобулочных и кондитерских изделий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промышленному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хлеба и хлебобулочных изделий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кондитерских изделий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относится выпуск указанных продуктов в организациях (пекарнях) всех форм собственности, если они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соответствуют требованиям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действующей нормативно-технической документации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РСТ, ТУ), утвержденной в установленном порядке. 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случае, если производимая продукция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соответствует требованиям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действующей нормативно-технической документации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РСТ, ТУ), то сведения о производстве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ежемесячно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предоставляются по форме республиканского специализированного наблюдения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№1-ПС (территория)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«Сведения о производстве и реализации продукции за пределы РС(Я)».</a:t>
            </a:r>
          </a:p>
          <a:p>
            <a:pPr marL="0" indent="0"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29684" cy="42862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теста и полуфабрикатов из теста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737"/>
          <a:ext cx="8358246" cy="4571428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05884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«Смеси для приготовления хлебобулочных и мучных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кондитерских изделий»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10.61.24)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Включается т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есто сдобное, слоёное, пирожковое.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221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Изделия макаронные и аналогичные мучные изделия»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10.73.11)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Включаются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есто пельменное, полуфабрикаты из макаронного теста (пельмени мясные и рыбные, </a:t>
                      </a:r>
                      <a:r>
                        <a:rPr kumimoji="0"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хинкали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вареники и </a:t>
                      </a:r>
                      <a:r>
                        <a:rPr kumimoji="0"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равиоли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различными начинками).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0555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«Изделия хлебобулочные недлительного хранения прочие» 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</a:t>
                      </a: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ОКПД2</a:t>
                      </a:r>
                      <a:r>
                        <a:rPr lang="ru-RU" sz="18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10.71.11.190)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Включаются блины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 начинки.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05554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«Продукты пищевые готовые и блюда» 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 ОКПД2</a:t>
                      </a:r>
                      <a:r>
                        <a:rPr lang="ru-RU" sz="1800" b="0" i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10.85.1)</a:t>
                      </a:r>
                      <a:endParaRPr lang="ru-RU" sz="18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Включаются блины с начинкой по соответствующим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группировкам.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358246" cy="57150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текстильных изделий и одежды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358246" cy="2571768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257176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Одежда, пошитая в ателье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заказам населения, приравнивается к промышленной продукции и должна учитываться по видам выпущенных изделий.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Спецодежда</a:t>
                      </a:r>
                      <a:r>
                        <a:rPr kumimoji="0" lang="ru-RU" sz="18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прочая 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14.12.30), учитываемая в тысячах штук, включает в себя данные по позиции «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Рукавицы, перчатки производственные и профессиональные» (код ОКПД2 14.12.30.150), измеряемые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тысячах пар. Перевод </a:t>
                      </a:r>
                      <a:r>
                        <a:rPr kumimoji="0" lang="ru-RU" sz="18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едицины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измерения «тыс. пар» в единицу измерения «тыс. штук»                        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требуется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(одна пара приравнивается к одной штуке).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058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071545"/>
          <a:ext cx="8286808" cy="557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  <a:gridCol w="428628"/>
              </a:tblGrid>
              <a:tr h="263575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информации по промышленному производству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оперативном режиме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(ежемесячном и квартальном)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информации по промышленному производству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итогам за 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положения о промышленной продукции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53721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Технические регламенты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лесоматериалов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продукции рыболовства и рыбоводства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продукции вида деятельности «Добыча полезных ископаемых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мяса и мясной продукции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мясных полуфабрикатов и колбасных изделий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молочной продукции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5631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теста и полуфабрикатов из макаронного теста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5889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Пересчет производства консервов в условные банки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5889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молочной продукции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хлебобулочных и кондитерских изделий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теста и полуфабрикатов из макаронного теста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текстильных изделий и одежды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продукции издательской и полиграфической деятельности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нефтепродуктов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853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прочей неметаллической минеральной продукции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32662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мебели и прочих готовых изделий</a:t>
                      </a:r>
                      <a:endParaRPr lang="ru-RU" sz="11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32662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учета услуг по ремонту и монтажу машин и оборудования</a:t>
                      </a:r>
                      <a:endParaRPr lang="ru-RU" sz="11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5982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Учет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иноаспектных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видов продукции, отслеживаемых по ф. № 1-ПС (территория)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5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358246" cy="78581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изделий из бумаги, издательской и полиграфической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4714908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471490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сведения о производстве 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ящиков и коробок из гофрированной бумаги или гофрированного картона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17.21.13) входят комплекты с вспомогательными упаковочными деталями (обечайками, вкладышами, перегородками, решётками и т.п.). Организации, осуществляющие только сборку картонных ящиков для фасовки своей продукции, </a:t>
                      </a:r>
                      <a:r>
                        <a:rPr kumimoji="0" lang="ru-RU" sz="14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отражают</a:t>
                      </a:r>
                      <a:r>
                        <a:rPr kumimoji="0" lang="ru-RU" sz="14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производство и отгрузку данной продукции.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Изделия из бумаги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(например, бланки, ярлыки)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относятся к классу 17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ОКПД2 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«Бумага и изделия из бумаги»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условии, что полиграфическая деятельность является вспомогательной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Если нанесение изображения на бумагу является </a:t>
                      </a:r>
                      <a:r>
                        <a:rPr kumimoji="0"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главной характеристикой процесса производства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данного вида продукции, то такая продукция относится к классу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печатные и услуги по копированию </a:t>
                      </a:r>
                      <a:r>
                        <a:rPr kumimoji="0" lang="ru-RU" sz="14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звуко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видеозаписей, а также программных средств»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издательской деятельности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относится редакционно-издательская подготовка к выпуску изданий любого вида, а к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полиграфической деятельности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непосредственно изготовление тиражей печатных изданий любого вида.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полиграфической деятельности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(типографий и других организаций, осуществляющих услуги, связанные с производством печатной продукции: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газет, книг, журналов и т.д.)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учитываются в составе группировки ОКПД2 18.1 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полиграфические и услуги, связанные с печатанием»                   </a:t>
                      </a:r>
                      <a:r>
                        <a:rPr kumimoji="0" lang="ru-RU" sz="14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стоимостном выражении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соответствующим кодам оказанных услуг.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Сведения об объемах оказанных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 по печатанию бланков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рекомендуется отражать по коду ОКПД2 18.12.19 </a:t>
                      </a:r>
                      <a:r>
                        <a:rPr kumimoji="0"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печатные прочие, не включенные в другие группировки»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358246" cy="57150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нефтепродуктов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358246" cy="4480560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3071834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Нефтеперерабатывающие организации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приводят данные о производстве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нефтепродуктов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принадлежащих им мощностях независимо от того, выработаны они собственным производственным персоналом или арендаторами на сданных им в аренду мощностях.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объём </a:t>
                      </a:r>
                      <a:r>
                        <a:rPr kumimoji="0"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нефти, поступившей на переработку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19.20.21.001.АГ) на нефтеперерабатывающие заводы, включается весь объём переработанной нефти, включая её потери при обезвоживании и обессоливании в данной организации.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8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включаются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объём нефти, поступившей на переработку, данные об объёмах подготовки нефти (обезвоживание, обессоливание), осуществлённой в специализированных организациях.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данные о производстве отдельных видов нефтепродуктов </a:t>
                      </a:r>
                      <a:r>
                        <a:rPr kumimoji="0" lang="ru-RU" sz="18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включаются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объёмы нефтепродуктов, собранных с поверхности воды, земли или каких-либо ёмкостей, в том числе ёмкостей танкеров.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358246" cy="57150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прочей неметаллической минеральной продукции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358246" cy="4786346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4786346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Объем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строительных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материалов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(бетонная смесь, растворы строительные и др.), произведённых юридическим лицом и переданных им другим своим подразделениям (в рамках этого же юридического лица) для использования ими в дальнейшем на собственные производственные нужды, следует учитывать </a:t>
                      </a:r>
                      <a:r>
                        <a:rPr kumimoji="0" lang="ru-RU" sz="1600" b="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только в объёмах произведённой продукции.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1600" b="0" i="0" u="sng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объем </a:t>
                      </a:r>
                      <a:r>
                        <a:rPr kumimoji="0" lang="ru-RU" sz="16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смесей строительных 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ОКПД2 23.64.10.110) входят растворы строительные (сухие) и смеси бетонные (сухие).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идентификации </a:t>
                      </a:r>
                      <a:r>
                        <a:rPr kumimoji="0" lang="ru-RU" sz="16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блоков стеновых 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рекомендуется использовать наиболее сходные по содержанию группировки продукции по ОКПД2: коды 23.61.11.141 «Блоки стеновые силикатные» и 23.61.11.190 «Изделия аналогичные из цемента, бетона или искусственного камня».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16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Смеси асфальтобетонные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рационально подобранные смеси минеральных материалов – щебня, гравия и песка (с минеральным порошком или без него) с битумом, взятых в определённых соотношениях и перемешанных в нагретом состоянии. Смеси в зависимости от вязкости используемого битума и температуры укладки подразделяются на горячие (укладываемые с температурой не менее 120°С) (код ОКПД2 23.99.13.110) и холодные (не менее 5°С) (код ОКПД2 23.99.13.120).</a:t>
                      </a:r>
                      <a:endParaRPr kumimoji="0" lang="ru-RU" sz="165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253517"/>
              </p:ext>
            </p:extLst>
          </p:nvPr>
        </p:nvGraphicFramePr>
        <p:xfrm>
          <a:off x="357158" y="1071546"/>
          <a:ext cx="8358246" cy="4786346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4786346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условный кирпич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принимается кирпич размером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250х120х65мм=1950 куб.см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Коэффициент пересчёта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керамических и силикатных камней в условный кирпич (К) определяется по формуле: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1950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  где V – объём камня брутто в кубических сантиметрах.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Пересчёт различных стеновых блоков в условный кирпич производится по следующим нормам: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1 куб. м стеновых блоков: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- из плотного бетона и естественного камня = 500 штук 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кирпичей;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-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лёгких бетонов и пористого природного камня = 750 штук 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кирпичей;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-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ячеистого бетона = 1000 штук 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кирпичей.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позицию </a:t>
                      </a:r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«Стеклопакеты»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(код </a:t>
                      </a:r>
                      <a:r>
                        <a:rPr kumimoji="0" lang="ru-RU" sz="16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ОКПД2 </a:t>
                      </a:r>
                      <a:r>
                        <a:rPr kumimoji="0" lang="ru-RU" sz="16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23.12.13.300)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включаются клеёные стеклопакеты, состоящие из двух или более плоских листов стекла, соединённых по контуру так, что между ними образуется герметически замкнутая камера с прослойкой осушенного воздуха.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5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358246" cy="4000528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400052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Мебель деревянная 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(офисная, кухонная, для спальни, столовой и гостиной, прочая) включает мебель, изготовленную из древесины и древесных материалов, включая древесностружечные и древесноволокнистые плиты.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5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Изготовление мебели (ювелирных изделий и других видов продукции) </a:t>
                      </a:r>
                      <a:r>
                        <a:rPr kumimoji="0" lang="ru-RU" sz="16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заказам населения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независимо от вида используемого для этого сырья и материалов </a:t>
                      </a:r>
                      <a:r>
                        <a:rPr kumimoji="0" lang="ru-RU" sz="16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считается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производством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продукции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результаты этой деятельности должны отражаться в отчётности по ассортименту выпущенных изделий.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5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соответствии с разъяснениями </a:t>
                      </a:r>
                      <a:r>
                        <a:rPr kumimoji="0" lang="ru-RU" sz="165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Минпромторга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к </a:t>
                      </a:r>
                      <a:r>
                        <a:rPr kumimoji="0" lang="ru-RU" sz="16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изделиям</a:t>
                      </a:r>
                      <a:r>
                        <a:rPr kumimoji="0" lang="ru-RU" sz="165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народных</a:t>
                      </a:r>
                      <a:r>
                        <a:rPr kumimoji="0" lang="ru-RU" sz="165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художественных</a:t>
                      </a:r>
                      <a:r>
                        <a:rPr kumimoji="0" lang="ru-RU" sz="165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промыслов</a:t>
                      </a: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(код ОКПД2 32.99.56) относятся изделия согласно перечню изделий, отнесённых региональным художественно-экспертным советом к изделиям народных художественных промыслов.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785794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учета мебели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прочих готовых изделий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358246" cy="3857652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3857652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Результаты деятельности по ремонту и монтажу машин и оборудования</a:t>
                      </a:r>
                      <a:r>
                        <a:rPr kumimoji="0" lang="ru-RU" sz="165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0" i="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учитываются с годовой периодичностью</a:t>
                      </a:r>
                      <a:r>
                        <a:rPr kumimoji="0" lang="ru-RU" sz="165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5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составе группировок ОКПД2 33.1 </a:t>
                      </a:r>
                      <a:r>
                        <a:rPr kumimoji="0" lang="ru-RU" sz="16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 ремонту металлоизделий, машин и оборудования»</a:t>
                      </a:r>
                      <a:r>
                        <a:rPr kumimoji="0" lang="ru-RU" sz="165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33.2 </a:t>
                      </a:r>
                      <a:r>
                        <a:rPr kumimoji="0" lang="ru-RU" sz="16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 монтажу промышленных машин и оборудования» </a:t>
                      </a:r>
                      <a:r>
                        <a:rPr kumimoji="0" lang="ru-RU" sz="1650" b="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стоимостном выражении</a:t>
                      </a:r>
                      <a:r>
                        <a:rPr kumimoji="0" lang="ru-RU" sz="165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kumimoji="0" lang="ru-RU" sz="165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kumimoji="0" lang="ru-RU" sz="16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Услуги по ремонту и техническому</a:t>
                      </a:r>
                      <a:r>
                        <a:rPr kumimoji="0" lang="ru-RU" sz="165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обслуживанию судов и лодок, осуществляемые не в заводских условиях, следует отражать по коду ОКПД2 33.15.10 </a:t>
                      </a:r>
                      <a:r>
                        <a:rPr kumimoji="0" lang="ru-RU" sz="16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 ремонту и техническому обслуживанию судов и лодок».</a:t>
                      </a:r>
                      <a:endParaRPr kumimoji="0" lang="ru-RU" sz="165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785794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учета услуг по ремонту и монтажу машин и оборудования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71897"/>
              </p:ext>
            </p:extLst>
          </p:nvPr>
        </p:nvGraphicFramePr>
        <p:xfrm>
          <a:off x="357158" y="1500174"/>
          <a:ext cx="8424936" cy="4984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4"/>
                <a:gridCol w="1197916"/>
                <a:gridCol w="890316"/>
              </a:tblGrid>
              <a:tr h="525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продукции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 по ОКЕИ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9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Лесоматериалы хвойных пород, произведенные физическими лицами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собственных нужд и не соответствующие требованиям действующей нормативно-технической документации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РСТ, ТУ)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02.20.11.001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плотн. куб. м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96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Древесина топливная, заготовленная физическими лицами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собственных нужд и не соответствующие требованиям действующей нормативно-технической документации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РСТ, ТУ)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02.20.14.001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9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Изделия хлебобулочные недлительного хранения,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несоответствующие требованиям действующей нормативно-технической документации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(ГОСТов, ОСТов, РСТ, ТУ), произведенные организациями всех видов экономической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10.71.11.001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7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Изделия хлебобулочные длительного хранения, изделия хлебобулочные пониженной влажности, полуфабрикаты хлебобулочные,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несоответствующие требованиям действующей нормативно-технической документации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(ГОСТов, ОСТов, РСТ, ТУ), произведенные организациями всех видов экономической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10.72.11.002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3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Кондитерские изделия,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несоответствующие требованиям действующей нормативно-технической документации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(ГОСТов, ОСТов, РСТ, ТУ), произведенные организациями всех видов экономической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10.82.71.002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84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Лесоматериалы, продольно распиленные или расколотые, разделенные на слои или лущеные, толщиной более 6 мм; деревянные железнодорожные или трамвайные шпалы, непропитанные,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произведенные физическими лицами для собственных нужд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16.10.10.001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куб. м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1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Клинкер цементный товарный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23.51.11.001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3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Алмазы природные обработанные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32.12.11.121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долларов</a:t>
                      </a:r>
                    </a:p>
                  </a:txBody>
                  <a:tcPr marL="7919" marR="7919" marT="79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иноаспектных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видов продукции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отслеживаемых по ф. № 1-ПС (территория)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71897"/>
              </p:ext>
            </p:extLst>
          </p:nvPr>
        </p:nvGraphicFramePr>
        <p:xfrm>
          <a:off x="357158" y="928670"/>
          <a:ext cx="8424936" cy="4579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4936"/>
              </a:tblGrid>
              <a:tr h="4163677">
                <a:tc>
                  <a:txBody>
                    <a:bodyPr/>
                    <a:lstStyle/>
                    <a:p>
                      <a:pPr algn="just" fontAlgn="ctr">
                        <a:buFont typeface="Wingdings" pitchFamily="2" charset="2"/>
                        <a:buChar char="Ø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Сведения об объемах заготовок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лесоматериалов хвойных пород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(код 02.20.11.001) и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древесины топливной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(код 02.20.14.001) 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физическими лицами (гражданами) для собственных нужд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(строительство, ремонт и отопление жилых домов, надворных построек, охотничьих домов, а также строительство, ремонт  и отопление домов и надворных построек на дачных, садовых и огородных участках), </a:t>
                      </a:r>
                      <a:r>
                        <a:rPr lang="ru-RU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заполняют ГКУ районных лесничеств РС(Я)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данным учета объемов древесины на основании договоров купли-продажи лесных насаждений гражданам для собственных нужд (Постановление Правительства Республики Саха (Якутия) от 26.12.2011 №637), заключенных между лесничествами и гражданами.</a:t>
                      </a:r>
                    </a:p>
                    <a:p>
                      <a:pPr algn="just" fontAlgn="ctr">
                        <a:buFont typeface="Wingdings" pitchFamily="2" charset="2"/>
                        <a:buNone/>
                      </a:pP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Сведения об объемах производства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лесоматериалов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(код 16.10.10.001)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физическими лицами (гражданами) для собственных нужд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(строительство и ремонт жилых домов, надворных построек, объектов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сайылычного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хозяйства, домов и надворных построек на дачных, садовых и огородных участках) </a:t>
                      </a:r>
                      <a:r>
                        <a:rPr lang="ru-RU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заполняют администрации муниципальных образований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данным учета объемов лесоматериалов, который ведется в администрациях муниципальных образований на основании актов, подписанных главами муниципальных образований.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по филиалам (структурным подразделениям) юридических лиц следует отражать по району, по которому установлено задание.</a:t>
                      </a:r>
                    </a:p>
                    <a:p>
                      <a:pPr algn="just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9" marR="7919" marT="791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05800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Номенклатура продукции и услуг по Общероссийскому классификатору продукции по видам экономической деятельности (ОКПД2) для разработки статистической информации в 2020 году размещена на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Интернет-портале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Саха(Якутия)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sakha.gks.ru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рубрике Официальная статистика/ Предпринимательство/ Промышленное производство.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вопросам идентификации продукции кодами ОКПД2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обратиться в отдел статистики предприятий по телефону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(4112) 42-47-77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информации по промышленному производству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оперативном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режиме (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ежемесячном и квартальном)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453107"/>
              </p:ext>
            </p:extLst>
          </p:nvPr>
        </p:nvGraphicFramePr>
        <p:xfrm>
          <a:off x="467544" y="1628801"/>
          <a:ext cx="8229600" cy="4717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2592"/>
                <a:gridCol w="1440160"/>
                <a:gridCol w="2489448"/>
                <a:gridCol w="2057400"/>
              </a:tblGrid>
              <a:tr h="27925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формы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Периодичность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Респонденты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 предоставления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0591">
                <a:tc>
                  <a:txBody>
                    <a:bodyPr/>
                    <a:lstStyle/>
                    <a:p>
                      <a:pPr algn="just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П-1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«Сведения о производстве и отгрузке товаров и услуг»</a:t>
                      </a:r>
                    </a:p>
                    <a:p>
                      <a:pPr algn="just"/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месячная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Крупные </a:t>
                      </a:r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средние 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, средняя численность работников которых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превышает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15 человек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4 рабочий день</a:t>
                      </a:r>
                    </a:p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отчетного периода</a:t>
                      </a:r>
                    </a:p>
                    <a:p>
                      <a:endParaRPr lang="ru-RU" sz="12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374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П-1 (</a:t>
                      </a:r>
                      <a:r>
                        <a:rPr lang="ru-RU" sz="12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рег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«Сведения о производстве и отгрузке товаров и услуг»;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Крупные </a:t>
                      </a:r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средние 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, средняя численность работников которых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превышает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15 человек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591">
                <a:tc>
                  <a:txBody>
                    <a:bodyPr/>
                    <a:lstStyle/>
                    <a:p>
                      <a:pPr algn="just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ПМ-</a:t>
                      </a:r>
                      <a:r>
                        <a:rPr lang="ru-RU" sz="12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пром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«Сведения о производстве</a:t>
                      </a:r>
                      <a:r>
                        <a:rPr lang="ru-RU" sz="12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продукции малым</a:t>
                      </a:r>
                      <a:r>
                        <a:rPr lang="ru-RU" sz="12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предприятием»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Малые 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предприниматели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(кроме микропредприятий)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5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ПМ-пром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рег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«Сведения о производстве продукции </a:t>
                      </a:r>
                      <a:r>
                        <a:rPr lang="ru-RU" sz="12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микропредприятием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(юридические лица и индивидуальные предприниматели)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7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П-5(м) </a:t>
                      </a:r>
                      <a:r>
                        <a:rPr lang="ru-RU" sz="12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«Основные сведения о деятельности организации»</a:t>
                      </a:r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квартальная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Крупные и средние 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, средняя численность работников которых не превышает 15 человек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на 10 рабочий день после отчетного периода</a:t>
                      </a:r>
                    </a:p>
                    <a:p>
                      <a:endParaRPr lang="ru-RU" sz="12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6289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информации по промышленному производству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за год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12956"/>
              </p:ext>
            </p:extLst>
          </p:nvPr>
        </p:nvGraphicFramePr>
        <p:xfrm>
          <a:off x="500034" y="1458468"/>
          <a:ext cx="8229600" cy="50381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2592"/>
                <a:gridCol w="1440160"/>
                <a:gridCol w="2489448"/>
                <a:gridCol w="2057400"/>
              </a:tblGrid>
              <a:tr h="29092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формы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Периодичность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Респонденты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 предоставления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9150">
                <a:tc>
                  <a:txBody>
                    <a:bodyPr/>
                    <a:lstStyle/>
                    <a:p>
                      <a:pPr algn="just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1-натура-БМ</a:t>
                      </a:r>
                      <a:r>
                        <a:rPr lang="ru-RU" sz="12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«Сведения о производстве, отгрузке продукции и балансе производственных мощностей»</a:t>
                      </a:r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Крупные </a:t>
                      </a:r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средние предприятия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 февраля </a:t>
                      </a:r>
                    </a:p>
                    <a:p>
                      <a:pPr algn="ctr"/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отчетного периода</a:t>
                      </a:r>
                    </a:p>
                    <a:p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1349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МП (микро)-натура 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«Сведения о производстве продукции </a:t>
                      </a:r>
                      <a:r>
                        <a:rPr lang="ru-RU" sz="12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микропредприя-тием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Микропредприятия</a:t>
                      </a:r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 (юридические лица и индивидуальные предприниматели)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января после отчетного периода</a:t>
                      </a:r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6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1-кооператив </a:t>
                      </a:r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«Сведения о деятельности </a:t>
                      </a:r>
                      <a:r>
                        <a:rPr kumimoji="0" lang="ru-RU" sz="12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перерабаты-вающего</a:t>
                      </a:r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сельскохозяйствен-ного</a:t>
                      </a:r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потребительского </a:t>
                      </a:r>
                      <a:r>
                        <a:rPr kumimoji="0" lang="ru-RU" sz="12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коопе-ратива</a:t>
                      </a:r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Некоммерческие организации – перерабатывающие сельскохозяйственные потребительские кооперативы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января</a:t>
                      </a:r>
                    </a:p>
                    <a:p>
                      <a:pPr algn="ctr"/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отчетного периода</a:t>
                      </a:r>
                      <a:endParaRPr lang="ru-RU" sz="12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2553">
                <a:tc>
                  <a:txBody>
                    <a:bodyPr/>
                    <a:lstStyle/>
                    <a:p>
                      <a:r>
                        <a:rPr kumimoji="0" lang="ru-RU" sz="12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9-АПК (мясо) «</a:t>
                      </a:r>
                      <a:r>
                        <a:rPr kumimoji="0" lang="ru-RU" sz="12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Сведения о переработке  скота и птицы и выходе мясопродуктов»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Times New Roman" pitchFamily="18" charset="0"/>
                          <a:cs typeface="Times New Roman" pitchFamily="18" charset="0"/>
                        </a:rPr>
                        <a:t>1 раз в 3 года</a:t>
                      </a:r>
                      <a:endParaRPr lang="ru-RU" sz="12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5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Юридические </a:t>
                      </a:r>
                      <a:r>
                        <a:rPr lang="ru-RU" sz="125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 </a:t>
                      </a:r>
                      <a:r>
                        <a:rPr lang="ru-RU" sz="125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(</a:t>
                      </a:r>
                      <a:r>
                        <a:rPr lang="ru-RU" sz="125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кроме субъектов малого предпринимательства), осуществляющие производство мяса и мясопродуктов</a:t>
                      </a:r>
                      <a:r>
                        <a:rPr lang="ru-RU" sz="125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независимо </a:t>
                      </a:r>
                      <a:r>
                        <a:rPr lang="ru-RU" sz="12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их </a:t>
                      </a:r>
                      <a:r>
                        <a:rPr lang="ru-RU" sz="12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организационно-правовой </a:t>
                      </a:r>
                      <a:r>
                        <a:rPr lang="ru-RU" sz="12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и формы собственности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января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                   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отчетного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периода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последнее наблюдение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было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2018 год, следующий будет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положения о промышленной продукции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данные о производстве конкретных видов продукции включается продукция, выработанная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предприятиями и индивидуальными предпринимателями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независимо от вида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основной 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из собственного сырья, так и 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давальческого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Продукция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относится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промышленной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если она произведена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соответствии требованиям действующей нормативно-технической документации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(ГОСТов, ОСТов, РСТ, ТУ, деклараций соответствия, сертификатов), утверждённой в установленном порядке,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учетом использования промышленной технологии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При этом производство должно иметь серийный и долгосрочный характер.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заполнении данных о производстве пищевых продуктов и напитков следует руководствоваться техническими регламентами.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5234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Технические регламенты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095704"/>
            <a:ext cx="835292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безопасности пищевой продукции» 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(ТР ТС 021/2011), принятый Решением Комиссии Таможенного союза от 09.12.2011 № 880;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безопасности мяса и мясной продукции»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 ТС 034/2013), принятый Решением Совета Евразийской экономической комиссией от 09.10.2013 № 68;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«Технический регламент на соковую продукцию из фруктов и овощей» 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(ТР ТС 023/2011), принятый Решением Комиссии Таможенного союза от 09.12.2011 № 882, а также действующими стандартами на указанную продукцию;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«Технический регламент на масложировую продукцию»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 ТС 024/2011), принятый Решением Комиссии Таможенного союза от 09.12.2011 № 883, а также действующими стандартами на указанную продукцию;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безопасности молока и молочной продукции»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 ТС 033/2013), принятый Решением Совета Евразийской экономической комиссией от 09.10.2013 № 67, а также действующими стандартами на указанную продукцию;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безопасности отдельных видов специализированной пищевой продукции, в том числе диетического лечебного и диетического профилактического питания»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 ТС 027/2012), принятый Решением Совета Евразийской экономической комиссией от 15.06.2012 № 34;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безопасности пищевых добавок, ароматизаторов и технологических вспомогательных средств»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 ТС 029/2012), принятые</a:t>
            </a:r>
            <a:r>
              <a:rPr kumimoji="0" lang="ru-RU" sz="16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Решением Совета Евразийской экономической комиссией от 20.07.2012 № 58.</a:t>
            </a:r>
            <a:endParaRPr kumimoji="0" lang="ru-RU" sz="16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1560" y="785794"/>
            <a:ext cx="7772400" cy="55472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лесоматериалов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3"/>
          <a:ext cx="8358246" cy="2770632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00013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«Дрова» 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ОКПД2 02.20.14.110)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Относятся брёвна, используемые в качестве топлива, а также брёвна, используемые для производства других видов древесного топлива (брикетов, гранул, древесного угля).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288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Отходы древесины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оставленные в местах лесозаготовок, 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учитываются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объёмах лесоматериалов необработанных. </a:t>
                      </a:r>
                      <a:endParaRPr lang="ru-RU" sz="1800" b="0" i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76904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продукции рыболовства и рыбоводства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358246" cy="3072965"/>
        </p:xfrm>
        <a:graphic>
          <a:graphicData uri="http://schemas.openxmlformats.org/drawingml/2006/table">
            <a:tbl>
              <a:tblPr/>
              <a:tblGrid>
                <a:gridCol w="4008624"/>
                <a:gridCol w="4349622"/>
              </a:tblGrid>
              <a:tr h="150019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«Рыба пресноводная живая, не являющаяся продукцией рыбоводства»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ОКПД2 03.12.12)</a:t>
                      </a:r>
                      <a:endParaRPr lang="ru-RU" sz="18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Учитывается рыба, реализованная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живом виде.</a:t>
                      </a:r>
                      <a:endParaRPr lang="ru-RU" sz="1800" b="0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00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«Рыба пресноводная живая, являющаяся продукцией рыбоводства»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(код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ОКПД2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03.22.1)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72400" cy="71438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учета продукции вида деятельности «Добыча полезных ископаемых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B98C-791A-4E27-9A3C-27E67FCB66A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857364"/>
          <a:ext cx="8260631" cy="2857500"/>
        </p:xfrm>
        <a:graphic>
          <a:graphicData uri="http://schemas.openxmlformats.org/drawingml/2006/table">
            <a:tbl>
              <a:tblPr/>
              <a:tblGrid>
                <a:gridCol w="8260631"/>
              </a:tblGrid>
              <a:tr h="362309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650" dirty="0" smtClean="0"/>
                        <a:t> </a:t>
                      </a:r>
                      <a:r>
                        <a:rPr lang="ru-RU" sz="1650" dirty="0" smtClean="0">
                          <a:latin typeface="Times New Roman" pitchFamily="18" charset="0"/>
                          <a:cs typeface="Times New Roman" pitchFamily="18" charset="0"/>
                        </a:rPr>
                        <a:t>Юридические лица – </a:t>
                      </a:r>
                      <a:r>
                        <a:rPr lang="ru-RU" sz="165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владельцы лицензий на добычу полезных ископаемых</a:t>
                      </a:r>
                      <a:r>
                        <a:rPr lang="ru-RU" sz="1650" dirty="0" smtClean="0">
                          <a:latin typeface="Times New Roman" pitchFamily="18" charset="0"/>
                          <a:cs typeface="Times New Roman" pitchFamily="18" charset="0"/>
                        </a:rPr>
                        <a:t>, осуществляющие их добычу, должны приводить данные об общих объёмах добычи минерального сырья на предоставленных им в пользование участках недр, включая объёмы его добычи на этих же участках другими, не имеющими соответствующих лицензий на эту деятельность, юридическими лицами, привлечёнными к добыче полезных ископаемых.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650" dirty="0" smtClean="0">
                          <a:latin typeface="Times New Roman" pitchFamily="18" charset="0"/>
                          <a:cs typeface="Times New Roman" pitchFamily="18" charset="0"/>
                        </a:rPr>
                        <a:t> Юридические лица – </a:t>
                      </a:r>
                      <a:r>
                        <a:rPr lang="ru-RU" sz="165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владельцы лицензий на добычу драгоценных камней </a:t>
                      </a:r>
                      <a:r>
                        <a:rPr lang="ru-RU" sz="1650" dirty="0" smtClean="0">
                          <a:latin typeface="Times New Roman" pitchFamily="18" charset="0"/>
                          <a:cs typeface="Times New Roman" pitchFamily="18" charset="0"/>
                        </a:rPr>
                        <a:t>(алмазов, изумрудов, рубинов, сапфиров, александритов) должны приводить данные об объёмах извлечённых на предоставленных им в пользование участках недр драгоценных камней, прошедших сортировку, первичную классификацию и первичную оценку.</a:t>
                      </a:r>
                      <a:endParaRPr lang="ru-RU" sz="16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2317</TotalTime>
  <Words>3587</Words>
  <Application>Microsoft Office PowerPoint</Application>
  <PresentationFormat>Экран (4:3)</PresentationFormat>
  <Paragraphs>328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Рекомендации по идентификации отдельных видов продукции кодами ОКПД2</vt:lpstr>
      <vt:lpstr>Содержание</vt:lpstr>
      <vt:lpstr>Формирование информации по промышленному производству в оперативном режиме (ежемесячном и квартальном) </vt:lpstr>
      <vt:lpstr>Формирование информации по промышленному производству по итогам за год</vt:lpstr>
      <vt:lpstr>Основные положения о промышленной продукции</vt:lpstr>
      <vt:lpstr>Технические регламенты</vt:lpstr>
      <vt:lpstr>Особенности учета лесоматериалов</vt:lpstr>
      <vt:lpstr>Особенности учета продукции рыболовства и рыбоводства</vt:lpstr>
      <vt:lpstr>Особенности учета продукции вида деятельности «Добыча полезных ископаемых</vt:lpstr>
      <vt:lpstr>Презентация PowerPoint</vt:lpstr>
      <vt:lpstr>Особенности учета мяса и мясной продукции</vt:lpstr>
      <vt:lpstr>Презентация PowerPoint</vt:lpstr>
      <vt:lpstr>Особенности учета мясных полуфабрикатов  и колбасных изделий</vt:lpstr>
      <vt:lpstr>Пересчет производства консервов в условные банки</vt:lpstr>
      <vt:lpstr>Особенности учета молочной продукции</vt:lpstr>
      <vt:lpstr>Презентация PowerPoint</vt:lpstr>
      <vt:lpstr>Особенности учета хлебобулочных и кондитерских изделий</vt:lpstr>
      <vt:lpstr>Особенности учета теста и полуфабрикатов из теста</vt:lpstr>
      <vt:lpstr>Особенности учета текстильных изделий и одежды</vt:lpstr>
      <vt:lpstr>Особенности учета изделий из бумаги, издательской и полиграфической деятельности</vt:lpstr>
      <vt:lpstr>Особенности учета нефтепродуктов</vt:lpstr>
      <vt:lpstr>Особенности учета прочей неметаллической минеральной продукции</vt:lpstr>
      <vt:lpstr>Презентация PowerPoint</vt:lpstr>
      <vt:lpstr>Презентация PowerPoint</vt:lpstr>
      <vt:lpstr>Презентация PowerPoint</vt:lpstr>
      <vt:lpstr>Учет иноаспектных видов продукции,  отслеживаемых по ф. № 1-ПС (территория)</vt:lpstr>
      <vt:lpstr>Презентация PowerPoint</vt:lpstr>
      <vt:lpstr>Номенклатура продукции и услуг по Общероссийскому классификатору продукции по видам экономической деятельности (ОКПД2) для разработки статистической информации в 2020 году размещена на  Интернет-портале Саха(Якутия)стата sakha.gks.ru  в рубрике Официальная статистика/ Предпринимательство/ Промышленное производство.   По вопросам идентификации продукции кодами ОКПД2  необходимо обратиться в отдел статистики предприятий по телефону 8 (4112) 42-47-77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«Общероссийский классификатор продукции по видам экономической деятельности (ОКПД2)   с 1 января 2017 года»</dc:title>
  <dc:creator>P14_AleksandrovaEA</dc:creator>
  <cp:lastModifiedBy>p14_DolgunovaVV</cp:lastModifiedBy>
  <cp:revision>178</cp:revision>
  <dcterms:created xsi:type="dcterms:W3CDTF">2017-03-30T07:23:34Z</dcterms:created>
  <dcterms:modified xsi:type="dcterms:W3CDTF">2020-04-12T08:49:40Z</dcterms:modified>
</cp:coreProperties>
</file>